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642E6F-7361-4CFD-AF62-181443B36523}">
  <a:tblStyle styleId="{B5642E6F-7361-4CFD-AF62-181443B365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6583cd9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6583cd9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6583cd9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6583cd9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6583cd9f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6583cd9f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6583cd9f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6583cd9f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6583cd9f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6583cd9f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2" y="4753325"/>
            <a:ext cx="1041272" cy="3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283608" y="4715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2888550" y="4743300"/>
            <a:ext cx="336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1919"/>
                </a:solidFill>
                <a:latin typeface="Poppins"/>
                <a:ea typeface="Poppins"/>
                <a:cs typeface="Poppins"/>
                <a:sym typeface="Poppins"/>
              </a:rPr>
              <a:t>©Copyright Synergy&amp;Brighten All rights reserved</a:t>
            </a:r>
            <a:endParaRPr sz="1000">
              <a:solidFill>
                <a:srgbClr val="1B191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1025" y="1"/>
            <a:ext cx="9141947" cy="4633173"/>
          </a:xfrm>
          <a:custGeom>
            <a:rect b="b" l="l" r="r" t="t"/>
            <a:pathLst>
              <a:path extrusionOk="0" h="958257" w="4503422">
                <a:moveTo>
                  <a:pt x="0" y="0"/>
                </a:moveTo>
                <a:lnTo>
                  <a:pt x="4503422" y="0"/>
                </a:lnTo>
                <a:lnTo>
                  <a:pt x="4503422" y="958257"/>
                </a:lnTo>
                <a:lnTo>
                  <a:pt x="0" y="958257"/>
                </a:lnTo>
                <a:close/>
              </a:path>
            </a:pathLst>
          </a:custGeom>
          <a:solidFill>
            <a:srgbClr val="EAEAEA">
              <a:alpha val="2157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607410" y="440800"/>
            <a:ext cx="76998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175"/>
                </a:solidFill>
                <a:latin typeface="Poppins"/>
                <a:ea typeface="Poppins"/>
                <a:cs typeface="Poppins"/>
                <a:sym typeface="Poppins"/>
              </a:rPr>
              <a:t>Intelligent Wiring Station</a:t>
            </a:r>
            <a:endParaRPr b="1" sz="3000">
              <a:solidFill>
                <a:srgbClr val="1C41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72563" y="275925"/>
            <a:ext cx="41901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7CBF"/>
                </a:solidFill>
                <a:latin typeface="Poppins"/>
                <a:ea typeface="Poppins"/>
                <a:cs typeface="Poppins"/>
                <a:sym typeface="Poppins"/>
              </a:rPr>
              <a:t>スマート配線台</a:t>
            </a:r>
            <a:endParaRPr b="1" sz="1800">
              <a:solidFill>
                <a:srgbClr val="1F7C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7378794" y="275925"/>
            <a:ext cx="14535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70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378574" y="324450"/>
            <a:ext cx="145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043"/>
                </a:solidFill>
                <a:latin typeface="Poppins"/>
                <a:ea typeface="Poppins"/>
                <a:cs typeface="Poppins"/>
                <a:sym typeface="Poppins"/>
              </a:rPr>
              <a:t>Model: BXT-1S</a:t>
            </a:r>
            <a:endParaRPr>
              <a:solidFill>
                <a:srgbClr val="FF70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50100" y="3271550"/>
            <a:ext cx="8414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製品の特徴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自社開発 ソフトウェアがWindows上で作動し、図面のワンクリックインポートが可能（PDF・JPG）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図面の位置を画面上で自由に調整でき、リアルタイムプレビューが可能です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モニターの隙間サイズに応じて隙間を遮断する為、隙間が実際のサイズ表示に干渉ないようにします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モニターの実際のサイズと解像度に基づいて画面サイズを計算し、画面を実際のサイズで表示します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モニターには強化ガラスを使用しており、耐摩耗性があります接合部の幅は3.5mm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6659725" y="355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{B5642E6F-7361-4CFD-AF62-181443B36523}</a:tableStyleId>
              </a:tblPr>
              <a:tblGrid>
                <a:gridCol w="1086175"/>
                <a:gridCol w="1086175"/>
              </a:tblGrid>
              <a:tr h="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​​</a:t>
                      </a: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解像度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1920×1080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表示サイズ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カスタム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表示画質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4K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入力電圧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100V-220VAC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定格消費電力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220W-250W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使用時間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7×24h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使用寿命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60000+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</a:tbl>
          </a:graphicData>
        </a:graphic>
      </p:graphicFrame>
      <p:pic>
        <p:nvPicPr>
          <p:cNvPr descr="tu"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64" y="275930"/>
            <a:ext cx="8658863" cy="360870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283608" y="4715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71" name="Google Shape;71;p15"/>
          <p:cNvPicPr preferRelativeResize="0"/>
          <p:nvPr/>
        </p:nvPicPr>
        <p:blipFill rotWithShape="1">
          <a:blip r:embed="rId3">
            <a:alphaModFix/>
          </a:blip>
          <a:srcRect b="11491" l="14091" r="12632" t="19242"/>
          <a:stretch/>
        </p:blipFill>
        <p:spPr>
          <a:xfrm>
            <a:off x="607402" y="1100623"/>
            <a:ext cx="3824295" cy="21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07410" y="440800"/>
            <a:ext cx="76998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175"/>
                </a:solidFill>
                <a:latin typeface="Poppins"/>
                <a:ea typeface="Poppins"/>
                <a:cs typeface="Poppins"/>
                <a:sym typeface="Poppins"/>
              </a:rPr>
              <a:t>Automatic Carton Packaging </a:t>
            </a:r>
            <a:endParaRPr b="1" sz="3000">
              <a:solidFill>
                <a:srgbClr val="1C41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72563" y="275925"/>
            <a:ext cx="41901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7CBF"/>
                </a:solidFill>
                <a:latin typeface="Poppins"/>
                <a:ea typeface="Poppins"/>
                <a:cs typeface="Poppins"/>
                <a:sym typeface="Poppins"/>
              </a:rPr>
              <a:t>全自動パッケージ包装機</a:t>
            </a:r>
            <a:endParaRPr b="1" sz="1800">
              <a:solidFill>
                <a:srgbClr val="1F7C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7378794" y="275925"/>
            <a:ext cx="14535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70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7378574" y="324450"/>
            <a:ext cx="145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043"/>
                </a:solidFill>
                <a:latin typeface="Poppins"/>
                <a:ea typeface="Poppins"/>
                <a:cs typeface="Poppins"/>
                <a:sym typeface="Poppins"/>
              </a:rPr>
              <a:t>Model: BZJ-3S</a:t>
            </a:r>
            <a:endParaRPr>
              <a:solidFill>
                <a:srgbClr val="FF70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098800" y="3083525"/>
            <a:ext cx="4216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製品の特徴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段取り替え可能な自動パッケージ包装機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段取り替え30分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タクト5秒/箱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画像で梱包状態を判定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方向転換機能付き、印字機との連携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5110475" y="3720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{B5642E6F-7361-4CFD-AF62-181443B36523}</a:tableStyleId>
              </a:tblPr>
              <a:tblGrid>
                <a:gridCol w="1838200"/>
                <a:gridCol w="1838200"/>
              </a:tblGrid>
              <a:tr h="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梱包範囲の長さ、幅、高さ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Minimum: 34x33x23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Maximum: 53x53x85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(カスタマイズ可)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梱包速度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5.5秒/pcs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全体寸法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3500(L)x1280(W)x1900(H)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</a:tbl>
          </a:graphicData>
        </a:graphic>
      </p:graphicFrame>
      <p:pic>
        <p:nvPicPr>
          <p:cNvPr descr="untitled.68" id="78" name="Google Shape;78;p15"/>
          <p:cNvPicPr preferRelativeResize="0"/>
          <p:nvPr/>
        </p:nvPicPr>
        <p:blipFill rotWithShape="1">
          <a:blip r:embed="rId4">
            <a:alphaModFix/>
          </a:blip>
          <a:srcRect b="0" l="20304" r="20927" t="0"/>
          <a:stretch/>
        </p:blipFill>
        <p:spPr>
          <a:xfrm>
            <a:off x="4466695" y="1087288"/>
            <a:ext cx="1483993" cy="1489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69" id="79" name="Google Shape;79;p15"/>
          <p:cNvPicPr preferRelativeResize="0"/>
          <p:nvPr/>
        </p:nvPicPr>
        <p:blipFill rotWithShape="1">
          <a:blip r:embed="rId5">
            <a:alphaModFix/>
          </a:blip>
          <a:srcRect b="8929" l="29459" r="29918" t="9002"/>
          <a:stretch/>
        </p:blipFill>
        <p:spPr>
          <a:xfrm>
            <a:off x="7423800" y="1861800"/>
            <a:ext cx="1363074" cy="1624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>
            <a:stCxn id="81" idx="3"/>
            <a:endCxn id="78" idx="1"/>
          </p:cNvCxnSpPr>
          <p:nvPr/>
        </p:nvCxnSpPr>
        <p:spPr>
          <a:xfrm flipH="1" rot="10800000">
            <a:off x="1176825" y="1832138"/>
            <a:ext cx="3289800" cy="334800"/>
          </a:xfrm>
          <a:prstGeom prst="bentConnector3">
            <a:avLst>
              <a:gd fmla="val 6024" name="adj1"/>
            </a:avLst>
          </a:prstGeom>
          <a:noFill/>
          <a:ln cap="flat" cmpd="sng" w="28575">
            <a:solidFill>
              <a:srgbClr val="56545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" name="Google Shape;82;p15"/>
          <p:cNvCxnSpPr>
            <a:stCxn id="83" idx="3"/>
          </p:cNvCxnSpPr>
          <p:nvPr/>
        </p:nvCxnSpPr>
        <p:spPr>
          <a:xfrm>
            <a:off x="2526800" y="2179413"/>
            <a:ext cx="5201100" cy="468900"/>
          </a:xfrm>
          <a:prstGeom prst="bentConnector3">
            <a:avLst>
              <a:gd fmla="val 36847" name="adj1"/>
            </a:avLst>
          </a:prstGeom>
          <a:noFill/>
          <a:ln cap="flat" cmpd="sng" w="28575">
            <a:solidFill>
              <a:srgbClr val="56545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1" name="Google Shape;81;p15"/>
          <p:cNvSpPr/>
          <p:nvPr/>
        </p:nvSpPr>
        <p:spPr>
          <a:xfrm>
            <a:off x="935925" y="2026988"/>
            <a:ext cx="240900" cy="279900"/>
          </a:xfrm>
          <a:prstGeom prst="rect">
            <a:avLst/>
          </a:prstGeom>
          <a:noFill/>
          <a:ln cap="flat" cmpd="sng" w="9525">
            <a:solidFill>
              <a:srgbClr val="FF70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285900" y="2039463"/>
            <a:ext cx="240900" cy="279900"/>
          </a:xfrm>
          <a:prstGeom prst="rect">
            <a:avLst/>
          </a:prstGeom>
          <a:noFill/>
          <a:ln cap="flat" cmpd="sng" w="9525">
            <a:solidFill>
              <a:srgbClr val="FF70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5950700" y="1502888"/>
            <a:ext cx="232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コンセントフリップ、カメラ検査機</a:t>
            </a:r>
            <a:endParaRPr b="1"/>
          </a:p>
        </p:txBody>
      </p:sp>
      <p:sp>
        <p:nvSpPr>
          <p:cNvPr id="85" name="Google Shape;85;p15"/>
          <p:cNvSpPr txBox="1"/>
          <p:nvPr/>
        </p:nvSpPr>
        <p:spPr>
          <a:xfrm>
            <a:off x="5894475" y="2803513"/>
            <a:ext cx="148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各工程のカメラ検査機</a:t>
            </a:r>
            <a:endParaRPr b="1"/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283608" y="4715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722110" y="440800"/>
            <a:ext cx="76998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175"/>
                </a:solidFill>
                <a:latin typeface="Poppins"/>
                <a:ea typeface="Poppins"/>
                <a:cs typeface="Poppins"/>
                <a:sym typeface="Poppins"/>
              </a:rPr>
              <a:t>Surface Inspection Machine</a:t>
            </a:r>
            <a:endParaRPr b="1" sz="3000">
              <a:solidFill>
                <a:srgbClr val="1C41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72563" y="275925"/>
            <a:ext cx="41901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7CBF"/>
                </a:solidFill>
                <a:latin typeface="Poppins"/>
                <a:ea typeface="Poppins"/>
                <a:cs typeface="Poppins"/>
                <a:sym typeface="Poppins"/>
              </a:rPr>
              <a:t>AI画像検査機（外観検査）</a:t>
            </a:r>
            <a:endParaRPr b="1" sz="1800">
              <a:solidFill>
                <a:srgbClr val="1F7C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107901" y="275925"/>
            <a:ext cx="17244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70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107900" y="315963"/>
            <a:ext cx="1724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043"/>
                </a:solidFill>
                <a:latin typeface="Poppins"/>
                <a:ea typeface="Poppins"/>
                <a:cs typeface="Poppins"/>
                <a:sym typeface="Poppins"/>
              </a:rPr>
              <a:t>Model: JCHX-5S</a:t>
            </a:r>
            <a:endParaRPr>
              <a:solidFill>
                <a:srgbClr val="FF70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68700" y="3552250"/>
            <a:ext cx="4216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製品の特徴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傷、亀裂等検出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タクト1.5秒/ pc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送料機、検査機、パレットチェンジャー込み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402" y="1278510"/>
            <a:ext cx="713084" cy="6454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6"/>
          <p:cNvGraphicFramePr/>
          <p:nvPr/>
        </p:nvGraphicFramePr>
        <p:xfrm>
          <a:off x="5001025" y="3422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{B5642E6F-7361-4CFD-AF62-181443B36523}</a:tableStyleId>
              </a:tblPr>
              <a:tblGrid>
                <a:gridCol w="1915525"/>
                <a:gridCol w="1915525"/>
              </a:tblGrid>
              <a:tr h="2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検査対象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金属、樹脂部品など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画像検出欠陥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亀裂、傷、異物など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検出速度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最大1.5秒/pcs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全体寸法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1670(L)x816(W)x1500(H)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</a:tbl>
          </a:graphicData>
        </a:graphic>
      </p:graphicFrame>
      <p:sp>
        <p:nvSpPr>
          <p:cNvPr id="98" name="Google Shape;98;p16"/>
          <p:cNvSpPr txBox="1"/>
          <p:nvPr/>
        </p:nvSpPr>
        <p:spPr>
          <a:xfrm>
            <a:off x="607400" y="1933525"/>
            <a:ext cx="7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商品例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001025" y="1087300"/>
            <a:ext cx="3831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オススメの業界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鍛造（フォーマー）、銅管加工、機械加工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詳細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自動供給制御と材料不足警報システム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光源の明るさ調整を自動制御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検出結果の自動分類、処理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製品分類ファイルの管理、データの保存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リモートネットワーク接続によりメンテナンス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3"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38588" y="-65175"/>
            <a:ext cx="7612427" cy="449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283608" y="4715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76" y="1337237"/>
            <a:ext cx="1481673" cy="7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607410" y="440800"/>
            <a:ext cx="76998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175"/>
                </a:solidFill>
                <a:latin typeface="Poppins"/>
                <a:ea typeface="Poppins"/>
                <a:cs typeface="Poppins"/>
                <a:sym typeface="Poppins"/>
              </a:rPr>
              <a:t>Rubber Tube Dimension Inspection</a:t>
            </a:r>
            <a:endParaRPr b="1" sz="3000">
              <a:solidFill>
                <a:srgbClr val="1C41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72563" y="275925"/>
            <a:ext cx="41901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7CBF"/>
                </a:solidFill>
                <a:latin typeface="Poppins"/>
                <a:ea typeface="Poppins"/>
                <a:cs typeface="Poppins"/>
                <a:sym typeface="Poppins"/>
              </a:rPr>
              <a:t>ゴムホース画像寸法検査機</a:t>
            </a:r>
            <a:endParaRPr b="1" sz="1800">
              <a:solidFill>
                <a:srgbClr val="1F7C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7748775" y="1172150"/>
            <a:ext cx="7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商品例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0" name="Google Shape;110;p17"/>
          <p:cNvGraphicFramePr/>
          <p:nvPr/>
        </p:nvGraphicFramePr>
        <p:xfrm>
          <a:off x="5069475" y="3428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{B5642E6F-7361-4CFD-AF62-181443B36523}</a:tableStyleId>
              </a:tblPr>
              <a:tblGrid>
                <a:gridCol w="1696200"/>
                <a:gridCol w="1696200"/>
              </a:tblGrid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検査対象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自動車用ゴムホース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検査内容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内径、外径、厚さ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検出精度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±0.1（カスタマイズ可）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検出速度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1pc/秒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全体寸法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365(L)x365(W)x467(W)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</a:tbl>
          </a:graphicData>
        </a:graphic>
      </p:graphicFrame>
      <p:sp>
        <p:nvSpPr>
          <p:cNvPr id="111" name="Google Shape;111;p17"/>
          <p:cNvSpPr txBox="1"/>
          <p:nvPr/>
        </p:nvSpPr>
        <p:spPr>
          <a:xfrm>
            <a:off x="659375" y="1188925"/>
            <a:ext cx="4216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製品の特徴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ゴムホースの外径、内径、偏肉を測定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検査面に端面を押し当てるだけで計測開始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一度に複数製品を測定可能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72575" y="2464200"/>
            <a:ext cx="3831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オススメの業界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ゴムホース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詳細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卓上サイズ検査機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AIが写真の鮮明さを独自に解析し、ぼやけた写真の計算は行わない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装置上部の検査代は強化ガラス製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測定データに基づいてCPK能力を自動計算カメラは2000万画素を採用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7350625" y="275925"/>
            <a:ext cx="14817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70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7350625" y="315975"/>
            <a:ext cx="148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043"/>
                </a:solidFill>
                <a:latin typeface="Poppins"/>
                <a:ea typeface="Poppins"/>
                <a:cs typeface="Poppins"/>
                <a:sym typeface="Poppins"/>
              </a:rPr>
              <a:t>Model: JCHX-1</a:t>
            </a:r>
            <a:endParaRPr>
              <a:solidFill>
                <a:srgbClr val="FF70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tu"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9365" y="-186675"/>
            <a:ext cx="6780061" cy="36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8283608" y="4715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4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450" y="-173550"/>
            <a:ext cx="3831049" cy="5397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607410" y="440800"/>
            <a:ext cx="76998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175"/>
                </a:solidFill>
                <a:latin typeface="Poppins"/>
                <a:ea typeface="Poppins"/>
                <a:cs typeface="Poppins"/>
                <a:sym typeface="Poppins"/>
              </a:rPr>
              <a:t>Surface Inspection </a:t>
            </a:r>
            <a:r>
              <a:rPr b="1" lang="en" sz="2000">
                <a:solidFill>
                  <a:srgbClr val="1C4175"/>
                </a:solidFill>
                <a:latin typeface="Poppins"/>
                <a:ea typeface="Poppins"/>
                <a:cs typeface="Poppins"/>
                <a:sym typeface="Poppins"/>
              </a:rPr>
              <a:t>(Spring Roll Wrappers)</a:t>
            </a:r>
            <a:endParaRPr b="1" sz="2000">
              <a:solidFill>
                <a:srgbClr val="1C41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72563" y="275925"/>
            <a:ext cx="41901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7CBF"/>
                </a:solidFill>
                <a:latin typeface="Poppins"/>
                <a:ea typeface="Poppins"/>
                <a:cs typeface="Poppins"/>
                <a:sym typeface="Poppins"/>
              </a:rPr>
              <a:t>外観検査機（春巻きの皮）</a:t>
            </a:r>
            <a:endParaRPr b="1" sz="1800">
              <a:solidFill>
                <a:srgbClr val="1F7C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7321800" y="275925"/>
            <a:ext cx="15105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70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321925" y="315975"/>
            <a:ext cx="151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043"/>
                </a:solidFill>
                <a:latin typeface="Poppins"/>
                <a:ea typeface="Poppins"/>
                <a:cs typeface="Poppins"/>
                <a:sym typeface="Poppins"/>
              </a:rPr>
              <a:t>Model: JCHX-2</a:t>
            </a:r>
            <a:endParaRPr>
              <a:solidFill>
                <a:srgbClr val="FF70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001025" y="1087300"/>
            <a:ext cx="4216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製品の特徴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帯状製品の異物混入、ダマ、傷を検出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不具合の記録をモニター画面に表示、アラーム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❏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設備との連携も可能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5001025" y="3422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{B5642E6F-7361-4CFD-AF62-181443B36523}</a:tableStyleId>
              </a:tblPr>
              <a:tblGrid>
                <a:gridCol w="1915525"/>
                <a:gridCol w="1915525"/>
              </a:tblGrid>
              <a:tr h="2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検査対象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春巻きの皮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検査内容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Microsoft Yahe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不純物、色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検出速度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50mm以上/秒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全体寸法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384(L)x252(W)x1100(H)</a:t>
                      </a:r>
                      <a:endParaRPr sz="1000">
                        <a:solidFill>
                          <a:srgbClr val="3F3F3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4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BFE"/>
                    </a:solidFill>
                  </a:tcPr>
                </a:tc>
              </a:tr>
            </a:tbl>
          </a:graphicData>
        </a:graphic>
      </p:graphicFrame>
      <p:sp>
        <p:nvSpPr>
          <p:cNvPr id="128" name="Google Shape;128;p18"/>
          <p:cNvSpPr txBox="1"/>
          <p:nvPr/>
        </p:nvSpPr>
        <p:spPr>
          <a:xfrm>
            <a:off x="3851575" y="4143300"/>
            <a:ext cx="7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商品例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5001050" y="2118700"/>
            <a:ext cx="383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オススメの業界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食品、樹脂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詳細</a:t>
            </a:r>
            <a:endParaRPr b="1"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照度は12Wルクス、不純物をはっきりと確認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Poppins"/>
              <a:buChar char="➔"/>
            </a:pPr>
            <a:r>
              <a:rPr lang="en" sz="1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材質は全て食品用ステンレスSUS304を使用</a:t>
            </a:r>
            <a:endParaRPr sz="1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2621" y="3084202"/>
            <a:ext cx="891032" cy="105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3" id="131" name="Google Shape;13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65286" y="-480433"/>
            <a:ext cx="5316857" cy="601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283608" y="4715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